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7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7" r:id="rId21"/>
    <p:sldId id="276" r:id="rId22"/>
    <p:sldId id="278" r:id="rId23"/>
    <p:sldId id="279" r:id="rId24"/>
    <p:sldId id="280" r:id="rId25"/>
    <p:sldId id="307" r:id="rId26"/>
    <p:sldId id="281" r:id="rId27"/>
    <p:sldId id="283" r:id="rId28"/>
    <p:sldId id="306" r:id="rId29"/>
    <p:sldId id="284" r:id="rId30"/>
    <p:sldId id="285" r:id="rId31"/>
    <p:sldId id="308" r:id="rId32"/>
    <p:sldId id="286" r:id="rId33"/>
    <p:sldId id="282" r:id="rId34"/>
    <p:sldId id="309" r:id="rId35"/>
    <p:sldId id="288" r:id="rId36"/>
    <p:sldId id="287" r:id="rId37"/>
    <p:sldId id="289" r:id="rId38"/>
    <p:sldId id="290" r:id="rId39"/>
    <p:sldId id="310" r:id="rId40"/>
    <p:sldId id="291" r:id="rId41"/>
    <p:sldId id="311" r:id="rId42"/>
    <p:sldId id="292" r:id="rId43"/>
    <p:sldId id="293" r:id="rId44"/>
    <p:sldId id="294" r:id="rId45"/>
    <p:sldId id="296" r:id="rId46"/>
    <p:sldId id="295" r:id="rId47"/>
    <p:sldId id="298" r:id="rId48"/>
    <p:sldId id="299" r:id="rId49"/>
    <p:sldId id="297" r:id="rId50"/>
    <p:sldId id="300" r:id="rId51"/>
    <p:sldId id="301" r:id="rId52"/>
    <p:sldId id="302" r:id="rId53"/>
    <p:sldId id="303" r:id="rId54"/>
    <p:sldId id="312" r:id="rId55"/>
    <p:sldId id="304" r:id="rId56"/>
    <p:sldId id="313" r:id="rId57"/>
    <p:sldId id="305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7"/>
  </p:normalViewPr>
  <p:slideViewPr>
    <p:cSldViewPr snapToGrid="0" snapToObjects="1">
      <p:cViewPr varScale="1">
        <p:scale>
          <a:sx n="90" d="100"/>
          <a:sy n="90" d="100"/>
        </p:scale>
        <p:origin x="23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C4692-C9F4-B141-840E-6704324B02A8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50E5E-54B3-8E44-A264-40B8D591E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07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explain steps, switch to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83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round</a:t>
            </a:r>
          </a:p>
          <a:p>
            <a:r>
              <a:rPr lang="en-US" dirty="0"/>
              <a:t>sqrt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72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it greater than a certain amount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56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ignore missing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3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ignore missing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67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break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72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download, survey assign, 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15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inspect the data frame</a:t>
            </a:r>
          </a:p>
          <a:p>
            <a:r>
              <a:rPr lang="en-US" dirty="0"/>
              <a:t>dimensions, </a:t>
            </a:r>
            <a:r>
              <a:rPr lang="en-US" dirty="0" err="1"/>
              <a:t>nrow</a:t>
            </a:r>
            <a:r>
              <a:rPr lang="en-US" dirty="0"/>
              <a:t>, </a:t>
            </a:r>
            <a:r>
              <a:rPr lang="en-US" dirty="0" err="1"/>
              <a:t>ncol</a:t>
            </a:r>
            <a:r>
              <a:rPr lang="en-US" dirty="0"/>
              <a:t>, size</a:t>
            </a:r>
          </a:p>
          <a:p>
            <a:r>
              <a:rPr lang="en-US" dirty="0"/>
              <a:t>head, tail to look at content</a:t>
            </a:r>
          </a:p>
          <a:p>
            <a:r>
              <a:rPr lang="en-US" dirty="0"/>
              <a:t>names – </a:t>
            </a:r>
            <a:r>
              <a:rPr lang="en-US" dirty="0" err="1"/>
              <a:t>colnames</a:t>
            </a:r>
            <a:r>
              <a:rPr lang="en-US" dirty="0"/>
              <a:t> or </a:t>
            </a:r>
            <a:r>
              <a:rPr lang="en-US" dirty="0" err="1"/>
              <a:t>rownames</a:t>
            </a:r>
            <a:endParaRPr lang="en-US" dirty="0"/>
          </a:p>
          <a:p>
            <a:r>
              <a:rPr lang="en-US" dirty="0"/>
              <a:t>summaries: </a:t>
            </a:r>
            <a:r>
              <a:rPr lang="en-US" dirty="0" err="1"/>
              <a:t>str</a:t>
            </a:r>
            <a:r>
              <a:rPr lang="en-US" dirty="0"/>
              <a:t> or summary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45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different elements of the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/>
              <a:t>exclude with –</a:t>
            </a:r>
          </a:p>
          <a:p>
            <a:r>
              <a:rPr lang="en-US" dirty="0"/>
              <a:t>subset </a:t>
            </a:r>
            <a:r>
              <a:rPr lang="en-US" dirty="0" err="1"/>
              <a:t>wby</a:t>
            </a:r>
            <a:r>
              <a:rPr lang="en-US" dirty="0"/>
              <a:t> column name, “</a:t>
            </a:r>
            <a:r>
              <a:rPr lang="en-US" dirty="0" err="1"/>
              <a:t>species_id</a:t>
            </a:r>
            <a:r>
              <a:rPr lang="en-US" dirty="0"/>
              <a:t>” or $</a:t>
            </a:r>
            <a:r>
              <a:rPr lang="en-US" dirty="0" err="1"/>
              <a:t>species_id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69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different elements of the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/>
              <a:t>exclude with –</a:t>
            </a:r>
          </a:p>
          <a:p>
            <a:r>
              <a:rPr lang="en-US" dirty="0"/>
              <a:t>subset </a:t>
            </a:r>
            <a:r>
              <a:rPr lang="en-US" dirty="0" err="1"/>
              <a:t>wby</a:t>
            </a:r>
            <a:r>
              <a:rPr lang="en-US" dirty="0"/>
              <a:t> column name, “</a:t>
            </a:r>
            <a:r>
              <a:rPr lang="en-US" dirty="0" err="1"/>
              <a:t>species_id</a:t>
            </a:r>
            <a:r>
              <a:rPr lang="en-US" dirty="0"/>
              <a:t>” or $</a:t>
            </a:r>
            <a:r>
              <a:rPr lang="en-US" dirty="0" err="1"/>
              <a:t>species_id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51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different elements of the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/>
              <a:t>exclude with –</a:t>
            </a:r>
          </a:p>
          <a:p>
            <a:r>
              <a:rPr lang="en-US" dirty="0"/>
              <a:t>subset </a:t>
            </a:r>
            <a:r>
              <a:rPr lang="en-US" dirty="0" err="1"/>
              <a:t>wby</a:t>
            </a:r>
            <a:r>
              <a:rPr lang="en-US" dirty="0"/>
              <a:t> column name, “</a:t>
            </a:r>
            <a:r>
              <a:rPr lang="en-US" dirty="0" err="1"/>
              <a:t>species_id</a:t>
            </a:r>
            <a:r>
              <a:rPr lang="en-US" dirty="0"/>
              <a:t>” or $</a:t>
            </a:r>
            <a:r>
              <a:rPr lang="en-US" dirty="0" err="1"/>
              <a:t>species_id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62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explain steps, switch to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199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sex &lt;- factor(c(“male”, “female”))</a:t>
            </a:r>
          </a:p>
          <a:p>
            <a:r>
              <a:rPr lang="en-US" dirty="0"/>
              <a:t>levels or </a:t>
            </a:r>
            <a:r>
              <a:rPr lang="en-US" dirty="0" err="1"/>
              <a:t>nlevels</a:t>
            </a:r>
            <a:r>
              <a:rPr lang="en-US" dirty="0"/>
              <a:t> to get number of levels</a:t>
            </a:r>
          </a:p>
          <a:p>
            <a:r>
              <a:rPr lang="en-US" dirty="0"/>
              <a:t>convert factors, </a:t>
            </a:r>
            <a:r>
              <a:rPr lang="en-US" dirty="0" err="1"/>
              <a:t>as.character</a:t>
            </a:r>
            <a:endParaRPr lang="en-US" dirty="0"/>
          </a:p>
          <a:p>
            <a:r>
              <a:rPr lang="en-US" dirty="0" err="1"/>
              <a:t>as.numeric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63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CRAN, install a package, have to load it every time you want to use it in a new script or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824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CRAN, install a package, have to load it every time you want to use it in a new script or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64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CRAN, install a package, have to load it every time you want to use it in a new script or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85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CRAN, install a package, have to load it every time you want to use it in a new script or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05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intermediate steps of filter by condition rows, and then select the columns you want</a:t>
            </a:r>
          </a:p>
          <a:p>
            <a:r>
              <a:rPr lang="en-US" dirty="0"/>
              <a:t>Both difficult to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93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intermediate steps of filter by condition rows, and then select the columns you want</a:t>
            </a:r>
          </a:p>
          <a:p>
            <a:r>
              <a:rPr lang="en-US" dirty="0"/>
              <a:t>Both difficult to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743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intermediate steps of filter by condition rows, and then select the columns you want</a:t>
            </a:r>
          </a:p>
          <a:p>
            <a:r>
              <a:rPr lang="en-US" dirty="0"/>
              <a:t>Both difficult to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806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surveys %&gt;% mutate(</a:t>
            </a:r>
            <a:r>
              <a:rPr lang="en-US" dirty="0" err="1"/>
              <a:t>weight_kg</a:t>
            </a:r>
            <a:r>
              <a:rPr lang="en-US" dirty="0"/>
              <a:t> = weight / 1000)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00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surveys %&gt;% mutate(</a:t>
            </a:r>
            <a:r>
              <a:rPr lang="en-US" dirty="0" err="1"/>
              <a:t>weight_kg</a:t>
            </a:r>
            <a:r>
              <a:rPr lang="en-US" dirty="0"/>
              <a:t> = weight / 1000)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02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explain steps, switch to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680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group_by</a:t>
            </a:r>
            <a:r>
              <a:rPr lang="en-US" dirty="0"/>
              <a:t>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90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group_by</a:t>
            </a:r>
            <a:r>
              <a:rPr lang="en-US" dirty="0"/>
              <a:t>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4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group_by</a:t>
            </a:r>
            <a:r>
              <a:rPr lang="en-US" dirty="0"/>
              <a:t>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705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at the data</a:t>
            </a:r>
          </a:p>
          <a:p>
            <a:r>
              <a:rPr lang="en-US" dirty="0"/>
              <a:t>what if we want to look at it differently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532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 columns into new pairs of variables, make wide tables more narrow and longer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983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when an observation is spread across multiple rows, spread takes long tables shorter and wider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75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when an observation is spread across multiple rows, spread takes long tables shorter and wider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28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when an observation is spread across multiple rows, spread takes long tables shorter and wider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149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skip if no time or no enthusiasm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091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14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explain steps, switch to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03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arithmetic, but want to save some values, make those values, then perform arithmetic on the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03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ctrl+shit+c</a:t>
            </a:r>
            <a:r>
              <a:rPr lang="en-US" dirty="0"/>
              <a:t> to comment/uncomment a block of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ctrl+shit+c</a:t>
            </a:r>
            <a:r>
              <a:rPr lang="en-US" dirty="0"/>
              <a:t> to comment/uncomment a block of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27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assign series of values to a vector, numbers and then characters, must have quotes</a:t>
            </a:r>
          </a:p>
          <a:p>
            <a:r>
              <a:rPr lang="en-US" dirty="0"/>
              <a:t>can get the length, how many arguments/values in a vector</a:t>
            </a:r>
          </a:p>
          <a:p>
            <a:r>
              <a:rPr lang="en-US" dirty="0"/>
              <a:t>class of the same type</a:t>
            </a:r>
          </a:p>
          <a:p>
            <a:r>
              <a:rPr lang="en-US" dirty="0"/>
              <a:t>add new elements to the vector</a:t>
            </a:r>
          </a:p>
          <a:p>
            <a:r>
              <a:rPr lang="en-US" dirty="0" err="1"/>
              <a:t>typeof</a:t>
            </a:r>
            <a:r>
              <a:rPr lang="en-US" dirty="0"/>
              <a:t> to check what type of data your vector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4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animals &lt;- c(“mouse”, “rat”, “dog”, “cat”)</a:t>
            </a:r>
          </a:p>
          <a:p>
            <a:r>
              <a:rPr lang="en-US" dirty="0"/>
              <a:t>animals[2]</a:t>
            </a:r>
          </a:p>
          <a:p>
            <a:r>
              <a:rPr lang="en-US" dirty="0"/>
              <a:t>animals[c(3,2)]</a:t>
            </a:r>
          </a:p>
          <a:p>
            <a:r>
              <a:rPr lang="en-US" dirty="0"/>
              <a:t>start counting at position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37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C9264-36BB-DE47-A5F7-5803D4ABB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576548-63CC-5C46-8D3B-C622500F32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F95D3-9516-DD4E-973F-C3DB682F8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BE8F-EB8F-AB48-B952-0C358984E14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87060-F231-1144-BDAE-626BDFA19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0932D-A7E2-1245-BFFD-E995EBF7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15F94-9575-9548-9B28-4C008A6E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44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5CA59-C79A-3045-A10C-7BA980BC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62257B-0D79-494A-90C1-9903EFA65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51C0D-E1AA-214D-817B-6E8057EEE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BE8F-EB8F-AB48-B952-0C358984E14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3E5A8-3C01-0F4F-8396-FF5A1848B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EE806-8991-3246-AEF6-96DBCB838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15F94-9575-9548-9B28-4C008A6E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0D718C-45FF-0040-A435-BF339BD5AF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C2840-B660-EB4A-9BD3-E0C1A10A0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17367-7E9D-4648-ACBD-3E18CC804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BE8F-EB8F-AB48-B952-0C358984E14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3BA2D-4799-4E42-B73E-A1CB7DF25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0F7E3-D6E7-3847-8E75-4DBEB96B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15F94-9575-9548-9B28-4C008A6E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94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77039-8B39-AD4A-BA32-436F45E2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022C8-140F-8648-96CA-AEE26EF3E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83D6D-3002-0E4C-845A-A51FB5FFC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BE8F-EB8F-AB48-B952-0C358984E14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0C263-6156-1243-B513-8652CC783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53FCC-FC36-5941-BC69-FD1F85D0D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15F94-9575-9548-9B28-4C008A6E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91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71EA-34C0-E44C-993E-69C492E1C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16327-703A-9C4F-8162-6EFD0313A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B47B2-DAA4-7141-BBCF-524C01D48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BE8F-EB8F-AB48-B952-0C358984E14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AA1DD-34ED-CF4B-87F6-EFE9E979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7BD10-6581-524D-B49A-6EF5175BF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15F94-9575-9548-9B28-4C008A6E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83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989B-634D-CA46-A03B-BE0EE4D1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B434-2FCC-244D-B802-5E1811C48E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503FF-42EF-7B49-B0A1-EBBA915B3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06FA1-8545-6548-8F75-EB6FBB415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BE8F-EB8F-AB48-B952-0C358984E14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DBF1C-BA81-A549-9C32-BE40DF1D2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4FF6C4-A00B-9743-B6C0-3E477E5D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15F94-9575-9548-9B28-4C008A6E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7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59C79-A962-F24C-8BAF-93487B836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B901C-5155-584C-999E-33514FAEE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67DA9-57F9-DA4C-95E7-64FB96B3C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500AC-90AD-AF4B-B5EF-A070F671B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CDE46-7489-074F-ADD2-7574629B6D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AA1366-3814-FF4D-B6DB-B8D524DF5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BE8F-EB8F-AB48-B952-0C358984E14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6BBC4-B46D-D242-A72F-5A7E9FC6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4361EA-983D-714D-8ACF-D372DA03B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15F94-9575-9548-9B28-4C008A6E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90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B0D7-A274-A44B-8061-A30C6805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8481E6-50B6-A74F-80A2-F6C9FB826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BE8F-EB8F-AB48-B952-0C358984E14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E9C62-CB55-E24E-A160-CED22BA6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49850-C7CB-B045-998B-7BA879849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15F94-9575-9548-9B28-4C008A6E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3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C2CF98-379A-5441-B71B-0DA4B4927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BE8F-EB8F-AB48-B952-0C358984E14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318AC-EE75-2145-9D01-C498DCCF3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FF103-B0AA-C94B-8210-DA7C303E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15F94-9575-9548-9B28-4C008A6E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19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F8487-46F5-D64D-8C7B-B6B8AE616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10B78-7F20-2046-8D72-3965ECC94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A4991-AF26-904E-A2C2-173F0C8DE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FDB20-3D60-AC43-8562-D36F06BCF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BE8F-EB8F-AB48-B952-0C358984E14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805B9-E22C-B140-B8DA-54393EBFA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76EF0-145F-D14A-952E-F255BDFF0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15F94-9575-9548-9B28-4C008A6E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15E0D-F476-A343-B816-05148247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BFE63B-B431-B34E-A1B4-2A3DF88F13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1E090-7C4C-DB46-AF51-9A19DFF83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B8FB04-3B4E-804A-8CE7-2B8DDC2D7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BE8F-EB8F-AB48-B952-0C358984E14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11E65-97DC-924F-B8A8-0ACBF12AD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2DFB9-6C35-204C-BDFE-0E150D39D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15F94-9575-9548-9B28-4C008A6E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7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536B4A-16C6-864C-A8DC-07F447F58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125BF-4393-0643-93AF-9169952F8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6C347-EE74-8F4F-8FDE-715BF90DC3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6BE8F-EB8F-AB48-B952-0C358984E14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7BF91-C4DC-354C-AD5A-DF1422318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0DEC8-C770-CC42-A23A-CFFA39303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15F94-9575-9548-9B28-4C008A6E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3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4B3EB-8CED-174F-9C87-856610953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572" y="2128659"/>
            <a:ext cx="10227213" cy="797950"/>
          </a:xfrm>
        </p:spPr>
        <p:txBody>
          <a:bodyPr>
            <a:noAutofit/>
          </a:bodyPr>
          <a:lstStyle/>
          <a:p>
            <a:pPr algn="l"/>
            <a:r>
              <a:rPr lang="en-US" sz="6600" b="1" dirty="0">
                <a:latin typeface="Arial" panose="020B0604020202020204" pitchFamily="34" charset="0"/>
                <a:cs typeface="Arial" panose="020B0604020202020204" pitchFamily="34" charset="0"/>
              </a:rPr>
              <a:t>Data Analysis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48D97-4D44-694B-9264-31E6B742F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9317" y="3821976"/>
            <a:ext cx="9144000" cy="2765091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REU Data Carpentry Workshop</a:t>
            </a: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June 27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-28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Elizabeth McDaniel, University of Wisconsin-Madison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10B5B8-AA15-4343-879F-2F87DB5CD929}"/>
              </a:ext>
            </a:extLst>
          </p:cNvPr>
          <p:cNvCxnSpPr/>
          <p:nvPr/>
        </p:nvCxnSpPr>
        <p:spPr>
          <a:xfrm>
            <a:off x="534572" y="3189458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A128ADA-FB5F-A04D-A950-54B37B74E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217" y="564409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4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F102E2C-EFE0-AA47-B896-2D099217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1560979"/>
            <a:ext cx="9131300" cy="4991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4DAA12-2CBD-6540-A0FE-10EA7E5913FF}"/>
              </a:ext>
            </a:extLst>
          </p:cNvPr>
          <p:cNvSpPr/>
          <p:nvPr/>
        </p:nvSpPr>
        <p:spPr>
          <a:xfrm>
            <a:off x="1386915" y="3537416"/>
            <a:ext cx="5659344" cy="315871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F102E2C-EFE0-AA47-B896-2D099217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1560979"/>
            <a:ext cx="9131300" cy="4991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2FDEC5-E2C9-674C-AFBD-FAC3A5DF0B34}"/>
              </a:ext>
            </a:extLst>
          </p:cNvPr>
          <p:cNvSpPr/>
          <p:nvPr/>
        </p:nvSpPr>
        <p:spPr>
          <a:xfrm>
            <a:off x="7075767" y="3653958"/>
            <a:ext cx="3585883" cy="315871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72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Your Working Directory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CAA44C0-3662-574E-A582-B38280C1D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54" y="1860022"/>
            <a:ext cx="11417940" cy="39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09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Working in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File &gt; New Project &gt; New Directory</a:t>
            </a:r>
          </a:p>
          <a:p>
            <a:pPr marL="514350" indent="-51435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Enter a name for the new folder, which will be your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working directory</a:t>
            </a:r>
          </a:p>
          <a:p>
            <a:pPr marL="514350" indent="-51435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Click Create Project</a:t>
            </a:r>
          </a:p>
          <a:p>
            <a:pPr marL="514350" indent="-51435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584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How do I find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Built-In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help interface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537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F102E2C-EFE0-AA47-B896-2D099217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1560979"/>
            <a:ext cx="9131300" cy="4991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2FDEC5-E2C9-674C-AFBD-FAC3A5DF0B34}"/>
              </a:ext>
            </a:extLst>
          </p:cNvPr>
          <p:cNvSpPr/>
          <p:nvPr/>
        </p:nvSpPr>
        <p:spPr>
          <a:xfrm>
            <a:off x="7075767" y="3653958"/>
            <a:ext cx="3585883" cy="315871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79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F2D777D-3961-2D49-B70B-50D8C2ED2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68" y="1555222"/>
            <a:ext cx="5839063" cy="516731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41BC369-7F7E-2144-974A-5826DB92E58F}"/>
              </a:ext>
            </a:extLst>
          </p:cNvPr>
          <p:cNvSpPr/>
          <p:nvPr/>
        </p:nvSpPr>
        <p:spPr>
          <a:xfrm>
            <a:off x="4588934" y="1598613"/>
            <a:ext cx="897467" cy="460733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40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How do I find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Google is a great place to start!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75D96FA-13BE-E041-B008-E5BC4063C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2607026"/>
            <a:ext cx="4995333" cy="3330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579527-CD0A-1D40-8749-C1D227857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316" y="1673221"/>
            <a:ext cx="4944533" cy="965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11D0D7-9714-D547-A560-90D2AE840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126" y="3000462"/>
            <a:ext cx="4028814" cy="1342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DEF428-9AA7-694C-9793-2784E02ED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650" y="4704912"/>
            <a:ext cx="4541765" cy="10611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33D95-5A3C-6A49-A31E-B080EAE1FDF3}"/>
              </a:ext>
            </a:extLst>
          </p:cNvPr>
          <p:cNvSpPr/>
          <p:nvPr/>
        </p:nvSpPr>
        <p:spPr>
          <a:xfrm>
            <a:off x="7229295" y="5850235"/>
            <a:ext cx="36666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…and more!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E287873-C69E-9C47-8153-B99149C2BC0A}"/>
              </a:ext>
            </a:extLst>
          </p:cNvPr>
          <p:cNvSpPr/>
          <p:nvPr/>
        </p:nvSpPr>
        <p:spPr>
          <a:xfrm>
            <a:off x="5919664" y="1881362"/>
            <a:ext cx="531316" cy="4486275"/>
          </a:xfrm>
          <a:prstGeom prst="leftBrac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2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information do I include when I ask for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 your code human-readable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Include the output of your session info, which includes information about your platform, versions of R and packages you are using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57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 the difference between 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Rscript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the different panels of 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window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find help on R functions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Describe how to troubleshoot problems with the wider R community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65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After this lesson, you will be able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 writing R scripts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Implement the basic building blocks of an R script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 your data into 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Manipulate data within 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77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 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Terminology: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call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arguments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options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14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 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 values and names to objects in 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comments to give future you/collaborators helpful information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Solve arithmetic operations in 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Call functions and use arguments to change default parameters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Inspect vectors and manipulate their content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Subset and extract values from vectors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Analyze vectors with missing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75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 a value: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Give a name to the object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&lt;- assignment operator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be any name (with no spaces!), but cannot start with a number. Names are case sensitive. Cannot use a fundamental function (if, else, for) as an object name</a:t>
            </a:r>
          </a:p>
          <a:p>
            <a:pPr marL="45720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7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“Your closest collaborator is you six months ago, </a:t>
            </a:r>
          </a:p>
          <a:p>
            <a:pPr marL="45720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but you don’t reply to emails.</a:t>
            </a:r>
          </a:p>
          <a:p>
            <a:pPr marL="45720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- Mark Holder”</a:t>
            </a:r>
          </a:p>
          <a:p>
            <a:pPr marL="45720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	- Karl Broman </a:t>
            </a:r>
          </a:p>
          <a:p>
            <a:pPr marL="4572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01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Leave yourself useful notes about why you wrote lines of code a certain way (you won’t remember…trust me)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comment character in R (and most programming languages) is the # symbol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6765E40-D249-DB49-B8F5-936100C7F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91" y="3242377"/>
            <a:ext cx="4584701" cy="342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9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 #1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84B36AA-20D3-C146-9A82-A7C4C6C75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1758950"/>
            <a:ext cx="104648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04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common data type in 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Composed of a series of values, either numbers or characters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 a series of values to a vector using the c() function, which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ombines the arguments to form a vector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06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Subsetting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 one or several specific values from a vector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an indices with brackets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7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Pre-packaged or “canned” scripts with complex set of commands and arguments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Conditional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Subsetting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TRUE or FALSE logical factors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Combining multiple tests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&amp; = both conditions are satisfied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| = one OR the other condition is satisfied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%in% test if any elements of a search vector are found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50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 the difference between 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Rscript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the different panels of 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window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find help on R functions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Describe how to troubleshoot problems with the wider R community in different settings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88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was designed to analyze datasets, which may sometimes have missing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Missing data in vectors is represented as NA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53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 #2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CCAA4BA-4CBC-B244-8EF0-C37F28099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1322" y="1953048"/>
            <a:ext cx="10464800" cy="2552700"/>
          </a:xfrm>
        </p:spPr>
      </p:pic>
    </p:spTree>
    <p:extLst>
      <p:ext uri="{BB962C8B-B14F-4D97-AF65-F5344CB8AC3E}">
        <p14:creationId xmlns:p14="http://schemas.microsoft.com/office/powerpoint/2010/main" val="3154620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 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Terminology: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call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arguments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options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66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 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 values and names to objects in 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comments to give future you/collaborators helpful information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Solve arithmetic operations in 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Call functions and use arguments to change default parameters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Inspect vectors and manipulate their content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Subset and extract values from vectors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Analyze vectors with missing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16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red sticky for something to improve</a:t>
            </a:r>
          </a:p>
          <a:p>
            <a:pPr marL="45720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green sticky for something you liked during the session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39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Loading Data into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Terminology: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frame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83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Loading Data into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 external data from a .csv file into a data frame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Describe what a data frame is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Summarize the contents of a data frame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indexing to subset specific parts of a data frame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Describe a factor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Reorder and rename factors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02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Survey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304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Studying species repartition and weight of animals caught in plots in our study area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9EC6BE-6055-B645-8483-0292D2A3B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868" y="2742492"/>
            <a:ext cx="7608731" cy="402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3649" cy="2221442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structures for tabular data, further used for statistics and plotting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Representation of data in the format of a table, columns are vectors with the same length, and contains the same type of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1158135-7C9E-E949-9F94-5BC94B2C6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844" y="3687232"/>
            <a:ext cx="5604106" cy="271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7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 #3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BBBED2-3617-9D4D-B5A3-B1F95E523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06817"/>
            <a:ext cx="10426700" cy="1993900"/>
          </a:xfrm>
        </p:spPr>
      </p:pic>
    </p:spTree>
    <p:extLst>
      <p:ext uri="{BB962C8B-B14F-4D97-AF65-F5344CB8AC3E}">
        <p14:creationId xmlns:p14="http://schemas.microsoft.com/office/powerpoint/2010/main" val="3767290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is 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“R” refers to both the programming language itself, and the software platform to interpret scripts written in 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5423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Indexing and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Subsetting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Data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3649" cy="2221442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Survey data frame contains rows and columns = 2 dimensions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 information from the data frame, need to specify “coordinates”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Row numbers come first, then the column number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0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 #4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D394BB-E58E-664B-BA8E-93391B7B1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54354"/>
            <a:ext cx="10515600" cy="3564181"/>
          </a:xfrm>
        </p:spPr>
      </p:pic>
    </p:spTree>
    <p:extLst>
      <p:ext uri="{BB962C8B-B14F-4D97-AF65-F5344CB8AC3E}">
        <p14:creationId xmlns:p14="http://schemas.microsoft.com/office/powerpoint/2010/main" val="3965964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33649" cy="4371975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Factors represent categorical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Several of the columns of our surveys data frame contain integers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However, columns such as genus, species, sex,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plot_type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 are categorical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Factors are stored as integers with labels, and can either be ordered or unordered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Contain pre-defined set of values = levels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97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Loading Data into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Terminology: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frame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50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Loading Data into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 external data from a .csv file into a data frame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Describe what a data frame is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Summarize the contents of a data frame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indexing to subset specific parts of a data frame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Describe a factor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Reorder and rename factors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25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Manipulating and Analyzing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Terminology: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pipe operator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split-apply-combine concept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24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Manipulating and Analyzing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Describe the purpose of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tidyr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packages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columns and filter rows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pipe %&gt;% operator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 and use the split-apply-combine concept for data analysis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 summary statistics and combine results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Describe the concept of wide and long table formats, and reshape data to and from these formats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Export data to a .csv file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88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Packages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Packages are extensions of R with additional functions that do not come in base 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291296F-564C-EB45-9D5C-4721D094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067" y="2792270"/>
            <a:ext cx="6412202" cy="391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1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tidyverse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tidyverse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an umbrella of a suite of packages: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tidyr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ggplot2, and others.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Addresses 3 common issues when doing data analysis with functions in base 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 from a base R function depend on type of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expression used in a non standard way, can be confusing for new learners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Hidden arguments, contains default operations that new           learners don’t have to be aware of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3015E9D-D0C2-D84B-8963-2C159DBE1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399" y="4371893"/>
            <a:ext cx="2021450" cy="233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3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tidyr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 package for manipulating tabular data easily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tidyr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enables conversion between different data formats for plotting and analysis purposes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9F56C75-27CE-A444-B781-6CED5B0DD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269" y="2861734"/>
            <a:ext cx="2665926" cy="3086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30286D-8B7F-2C48-A26D-16A16C657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195" y="3775045"/>
            <a:ext cx="2663210" cy="30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8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Why learn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pointing and clicking involved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Writing scripts makes analyses more reproducible than clicking a series of buttons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Interdisciplinary (field-specific extensions or packages) for genomics, statistical simulations, etc.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Takes data of all shapes and sizes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Produce high-quality graphics without $$$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Large, welcoming, open source community always developing new packages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77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Tibbles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a dataset is read into R using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read_csv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from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tidyverse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package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the class of the data is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tbl_df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 a 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tibble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data structure is very similar to a data frame, with the differences are: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Displays data type of each column under its name, but only prints the first few rows of data and as many columns as will fit on the screen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Columns of class character are never converted into factors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64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Select Columns and Filter 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Selecting columns of a data frame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Filter rows by specific criteria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90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Multiple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if you want to select columns and filter rows at the same time?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could do intermediate steps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Nested functions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48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Pipes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Pass information from one program to another, useful for doing many operations on the same dataset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Pipes in R are represented by %&gt;%, which the shortcut is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Cmd+shift+M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Ctrl+Shift+M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7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 #5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A64B9B7-437B-E544-BDB4-2DC9D54C7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972129"/>
            <a:ext cx="105410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890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Mutate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new columns based on values in existing columns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34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 #6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08045F-BADB-BC4D-B8BE-C9937A65B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46417"/>
            <a:ext cx="10477500" cy="2362200"/>
          </a:xfrm>
        </p:spPr>
      </p:pic>
    </p:spTree>
    <p:extLst>
      <p:ext uri="{BB962C8B-B14F-4D97-AF65-F5344CB8AC3E}">
        <p14:creationId xmlns:p14="http://schemas.microsoft.com/office/powerpoint/2010/main" val="7836540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Split-apply-combine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data analysis tasks can be tackled with the split-apply-combine approach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Split the data into groups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 some analysis to each group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Combine the results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Exemplified through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group_by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function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3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Summarize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Group_by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often used with summarize to collapse each group into a single-row summary of that group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Takes as arguments as the categorical variables that you want to calculate summary statistics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43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 #7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437208A-FAAC-8949-90FF-5DD406912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444" y="1808676"/>
            <a:ext cx="10515600" cy="103639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7A6D1A-5AD5-4748-9FE9-BACDE6AD2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44" y="2845069"/>
            <a:ext cx="10477500" cy="68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F4FAD2-8916-4545-9122-4502E00F7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44" y="3527900"/>
            <a:ext cx="10553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6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ntegrated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evelopment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nvironment (IDE) for working with 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write code, navigate files, view variables you created, and inspect plots within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Lots of other IDEs that can suit a wide variety of programming languages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5966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Reshaping data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C44D465-1A6D-CA43-AE6D-8DF77DC37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the Excel lesson we learned that data should be structured so that: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1. Each variable has its own column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2. Each observation has its own row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3. Each value has its own cell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4. Each type of observational unit forms a table</a:t>
            </a:r>
          </a:p>
        </p:txBody>
      </p:sp>
    </p:spTree>
    <p:extLst>
      <p:ext uri="{BB962C8B-B14F-4D97-AF65-F5344CB8AC3E}">
        <p14:creationId xmlns:p14="http://schemas.microsoft.com/office/powerpoint/2010/main" val="66595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Gather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1B5C4E7-954E-7343-902B-C1ECBC9C5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9" y="1856343"/>
            <a:ext cx="10618372" cy="38319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026132-D07B-B94F-AFE3-2000D6736551}"/>
              </a:ext>
            </a:extLst>
          </p:cNvPr>
          <p:cNvSpPr/>
          <p:nvPr/>
        </p:nvSpPr>
        <p:spPr>
          <a:xfrm>
            <a:off x="7327075" y="4595255"/>
            <a:ext cx="1294410" cy="48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CAD566-AA67-F84A-88AA-507A054F7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349" y="1856343"/>
            <a:ext cx="15875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2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Spread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5B07470-5A54-6443-99B1-90B904F79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62" y="1523807"/>
            <a:ext cx="8191500" cy="469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026132-D07B-B94F-AFE3-2000D6736551}"/>
              </a:ext>
            </a:extLst>
          </p:cNvPr>
          <p:cNvSpPr/>
          <p:nvPr/>
        </p:nvSpPr>
        <p:spPr>
          <a:xfrm>
            <a:off x="3040083" y="5735919"/>
            <a:ext cx="1294410" cy="48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632754-435A-C346-9145-A0F23B5DB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831" y="2443303"/>
            <a:ext cx="2171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9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Spreading our data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9026132-D07B-B94F-AFE3-2000D6736551}"/>
              </a:ext>
            </a:extLst>
          </p:cNvPr>
          <p:cNvSpPr/>
          <p:nvPr/>
        </p:nvSpPr>
        <p:spPr>
          <a:xfrm>
            <a:off x="3040083" y="5735919"/>
            <a:ext cx="1294410" cy="48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E65C5C-03FD-6249-A5F2-45BB8182F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755" y="1688150"/>
            <a:ext cx="7602538" cy="480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991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Gathering our data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9026132-D07B-B94F-AFE3-2000D6736551}"/>
              </a:ext>
            </a:extLst>
          </p:cNvPr>
          <p:cNvSpPr/>
          <p:nvPr/>
        </p:nvSpPr>
        <p:spPr>
          <a:xfrm>
            <a:off x="3040083" y="5735919"/>
            <a:ext cx="1294410" cy="48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8AF6E6-A14C-8747-8A2B-9A0F18073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924" y="1514528"/>
            <a:ext cx="8219547" cy="49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71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 #8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9026132-D07B-B94F-AFE3-2000D6736551}"/>
              </a:ext>
            </a:extLst>
          </p:cNvPr>
          <p:cNvSpPr/>
          <p:nvPr/>
        </p:nvSpPr>
        <p:spPr>
          <a:xfrm>
            <a:off x="3040083" y="5735919"/>
            <a:ext cx="1294410" cy="48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6A0F0E-47B2-BD44-9875-943C2FAF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549400"/>
            <a:ext cx="10528300" cy="187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264263-1C81-2A47-80EB-B186F20C5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" y="3098800"/>
            <a:ext cx="10553700" cy="66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F236E2-8405-B142-8862-4165EFBE9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00" y="3699864"/>
            <a:ext cx="10515600" cy="1752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91335C-7612-1641-9AD8-26F0DE664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" y="5452464"/>
            <a:ext cx="105664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859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Exporting data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9026132-D07B-B94F-AFE3-2000D6736551}"/>
              </a:ext>
            </a:extLst>
          </p:cNvPr>
          <p:cNvSpPr/>
          <p:nvPr/>
        </p:nvSpPr>
        <p:spPr>
          <a:xfrm>
            <a:off x="3040083" y="5735919"/>
            <a:ext cx="1294410" cy="48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872517-6364-374B-914E-03FA28ED1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Generate CSV files from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you created in R</a:t>
            </a:r>
            <a:endParaRPr lang="en-US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7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Manipulating and Analyzing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Describe the purpose of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tidyr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packages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columns and filter rows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pipe %&gt;% operator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 and use the split-apply-combine concept for data analysis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 summary statistics and combine results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Describe the concept of wide and long table formats, and reshape data to and from these formats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Export data to a .csv file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19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F102E2C-EFE0-AA47-B896-2D099217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1560979"/>
            <a:ext cx="91313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14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F102E2C-EFE0-AA47-B896-2D099217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1560979"/>
            <a:ext cx="9131300" cy="4991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21A2C5-2C88-1341-B9EC-0F004542A4BF}"/>
              </a:ext>
            </a:extLst>
          </p:cNvPr>
          <p:cNvSpPr/>
          <p:nvPr/>
        </p:nvSpPr>
        <p:spPr>
          <a:xfrm>
            <a:off x="1530350" y="1690688"/>
            <a:ext cx="5659344" cy="224005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8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F102E2C-EFE0-AA47-B896-2D099217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1560979"/>
            <a:ext cx="9131300" cy="4991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9C9C68-D8BD-AA4E-BF2F-6DA884698BD1}"/>
              </a:ext>
            </a:extLst>
          </p:cNvPr>
          <p:cNvSpPr/>
          <p:nvPr/>
        </p:nvSpPr>
        <p:spPr>
          <a:xfrm>
            <a:off x="7010399" y="1793019"/>
            <a:ext cx="3651251" cy="224005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2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2191</Words>
  <Application>Microsoft Macintosh PowerPoint</Application>
  <PresentationFormat>Widescreen</PresentationFormat>
  <Paragraphs>341</Paragraphs>
  <Slides>67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Wingdings</vt:lpstr>
      <vt:lpstr>Office Theme</vt:lpstr>
      <vt:lpstr>Data Analysis in R</vt:lpstr>
      <vt:lpstr>After this lesson, you will be able to:</vt:lpstr>
      <vt:lpstr>Getting Started</vt:lpstr>
      <vt:lpstr>What is R? </vt:lpstr>
      <vt:lpstr>Why learn R?</vt:lpstr>
      <vt:lpstr>What is RStudio? </vt:lpstr>
      <vt:lpstr>The RStudio Interface</vt:lpstr>
      <vt:lpstr>The RStudio Interface</vt:lpstr>
      <vt:lpstr>The RStudio Interface</vt:lpstr>
      <vt:lpstr>The RStudio Interface</vt:lpstr>
      <vt:lpstr>The RStudio Interface</vt:lpstr>
      <vt:lpstr>Your Working Directory</vt:lpstr>
      <vt:lpstr>Working in RStudio</vt:lpstr>
      <vt:lpstr>How do I find help?</vt:lpstr>
      <vt:lpstr>The RStudio Interface</vt:lpstr>
      <vt:lpstr>The RStudio Interface</vt:lpstr>
      <vt:lpstr>How do I find help?</vt:lpstr>
      <vt:lpstr>What information do I include when I ask for help?</vt:lpstr>
      <vt:lpstr>Getting Started</vt:lpstr>
      <vt:lpstr>Introduction to R</vt:lpstr>
      <vt:lpstr>Introduction to R</vt:lpstr>
      <vt:lpstr>Objects</vt:lpstr>
      <vt:lpstr>Comments</vt:lpstr>
      <vt:lpstr>Comments</vt:lpstr>
      <vt:lpstr>Challenge #1</vt:lpstr>
      <vt:lpstr>Vector</vt:lpstr>
      <vt:lpstr>Subsetting Vectors</vt:lpstr>
      <vt:lpstr>Functions</vt:lpstr>
      <vt:lpstr>Conditional Subsetting</vt:lpstr>
      <vt:lpstr>Missing Data</vt:lpstr>
      <vt:lpstr>Challenge #2</vt:lpstr>
      <vt:lpstr>Introduction to R</vt:lpstr>
      <vt:lpstr>Introduction to R</vt:lpstr>
      <vt:lpstr>Break</vt:lpstr>
      <vt:lpstr>Loading Data into R</vt:lpstr>
      <vt:lpstr>Loading Data into R</vt:lpstr>
      <vt:lpstr>Survey Data</vt:lpstr>
      <vt:lpstr>Data Frames</vt:lpstr>
      <vt:lpstr>Challenge #3</vt:lpstr>
      <vt:lpstr>Indexing and Subsetting Data Frames</vt:lpstr>
      <vt:lpstr>Challenge #4</vt:lpstr>
      <vt:lpstr>Factors</vt:lpstr>
      <vt:lpstr>Loading Data into R</vt:lpstr>
      <vt:lpstr>Loading Data into R</vt:lpstr>
      <vt:lpstr>Manipulating and Analyzing Data</vt:lpstr>
      <vt:lpstr>Manipulating and Analyzing Data</vt:lpstr>
      <vt:lpstr>Packages in R</vt:lpstr>
      <vt:lpstr>tidyverse</vt:lpstr>
      <vt:lpstr>dplyr and tidyr Packages</vt:lpstr>
      <vt:lpstr>Tibbles</vt:lpstr>
      <vt:lpstr>Select Columns and Filter Rows</vt:lpstr>
      <vt:lpstr>Multiple Operations</vt:lpstr>
      <vt:lpstr>Pipes</vt:lpstr>
      <vt:lpstr>Challenge #5</vt:lpstr>
      <vt:lpstr>Mutate</vt:lpstr>
      <vt:lpstr>Challenge #6</vt:lpstr>
      <vt:lpstr>Split-apply-combine Approach</vt:lpstr>
      <vt:lpstr>Summarize</vt:lpstr>
      <vt:lpstr>Challenge #7</vt:lpstr>
      <vt:lpstr>Reshaping data</vt:lpstr>
      <vt:lpstr>Gather</vt:lpstr>
      <vt:lpstr>Spread</vt:lpstr>
      <vt:lpstr>Spreading our data</vt:lpstr>
      <vt:lpstr>Gathering our data</vt:lpstr>
      <vt:lpstr>Challenge #8</vt:lpstr>
      <vt:lpstr>Exporting data</vt:lpstr>
      <vt:lpstr>Manipulating and Analyzing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and Visualization in R</dc:title>
  <dc:creator>Elizabeth A McDaniel</dc:creator>
  <cp:lastModifiedBy>Elizabeth A McDaniel</cp:lastModifiedBy>
  <cp:revision>27</cp:revision>
  <dcterms:created xsi:type="dcterms:W3CDTF">2019-05-23T22:43:31Z</dcterms:created>
  <dcterms:modified xsi:type="dcterms:W3CDTF">2019-06-27T03:55:22Z</dcterms:modified>
</cp:coreProperties>
</file>